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6" r:id="rId12"/>
    <p:sldId id="271" r:id="rId13"/>
    <p:sldId id="282" r:id="rId14"/>
    <p:sldId id="307" r:id="rId15"/>
    <p:sldId id="305" r:id="rId16"/>
    <p:sldId id="302" r:id="rId17"/>
    <p:sldId id="303" r:id="rId18"/>
    <p:sldId id="293" r:id="rId1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15F9295-146F-493F-B825-158EDC5E1153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C7A541-54B5-4C71-ADEC-95CBA4C523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96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712456-D47C-456F-AA95-AE7386E7C9A1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47D0B2-02AB-4FAB-9A5B-9C7CD7CB594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54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D0B2-02AB-4FAB-9A5B-9C7CD7CB594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37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D0B2-02AB-4FAB-9A5B-9C7CD7CB594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73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D0B2-02AB-4FAB-9A5B-9C7CD7CB594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06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D0B2-02AB-4FAB-9A5B-9C7CD7CB594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52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D0B2-02AB-4FAB-9A5B-9C7CD7CB594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29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B2E97B-575D-4610-A149-0FF5999C8256}" type="slidenum">
              <a:rPr lang="pt-BR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8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4D139A-9B12-4177-9567-1FFA5635D6FC}" type="slidenum">
              <a:rPr lang="pt-BR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6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D0B2-02AB-4FAB-9A5B-9C7CD7CB594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29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8035"/>
            <a:ext cx="12192000" cy="54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5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C328-4B5D-44C8-9567-110A4D908416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1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33A8-EE38-4EA3-8EA7-2855A7555504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4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716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4078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F764-6976-4CC9-95D2-8F3E5EBDAAED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DC8-0E31-49DF-8CA1-2AA228403E6C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7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FFF8-76DE-40E7-8E92-FB178A9EDF48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6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0CD-4734-429E-BC00-E4E62DFA6492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4368-D70E-4D38-BD86-80248DEB24D2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5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D9C0-156D-4B2C-91AD-F75366E4C132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C18683-C59D-4350-B9F7-CBAF23B5A5A9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B490-EB75-4647-AFD1-5061F5A19A98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2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845856-774B-4A34-9DDD-A814D9071C1A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98" y="217762"/>
            <a:ext cx="13763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08035"/>
            <a:ext cx="12192000" cy="54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34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pt-BR" dirty="0" smtClean="0"/>
              <a:t>Previdência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Desafio demográfico, seus impactos financeiros e mudança de comportamento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100051" y="4563197"/>
            <a:ext cx="10058400" cy="1143000"/>
          </a:xfrm>
        </p:spPr>
        <p:txBody>
          <a:bodyPr>
            <a:normAutofit/>
          </a:bodyPr>
          <a:lstStyle/>
          <a:p>
            <a:r>
              <a:rPr lang="pt-BR" b="1" cap="none" dirty="0" smtClean="0">
                <a:solidFill>
                  <a:srgbClr val="C00000"/>
                </a:solidFill>
              </a:rPr>
              <a:t>Aquiles Mosca</a:t>
            </a:r>
          </a:p>
          <a:p>
            <a:r>
              <a:rPr lang="pt-BR" sz="1500" i="1" cap="none" dirty="0" smtClean="0">
                <a:solidFill>
                  <a:srgbClr val="C00000"/>
                </a:solidFill>
              </a:rPr>
              <a:t>Estrategista de Investimentos Pessoais – Santander Asset Management</a:t>
            </a:r>
            <a:endParaRPr lang="pt-BR" sz="1500" i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A difícil relação com o dinheiro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sz="half" idx="2"/>
          </p:nvPr>
        </p:nvSpPr>
        <p:spPr>
          <a:ln cap="flat">
            <a:solidFill>
              <a:schemeClr val="bg1"/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/>
              <a:t> 50% das pessoas tem aceleração do ritmo cardíaco ao lidar com seu dinheiro</a:t>
            </a:r>
          </a:p>
          <a:p>
            <a:pPr>
              <a:lnSpc>
                <a:spcPct val="150000"/>
              </a:lnSpc>
            </a:pPr>
            <a:r>
              <a:rPr lang="en-US" sz="2000"/>
              <a:t> 11% sentem mal estar ao analisar seus extratos bancários</a:t>
            </a:r>
          </a:p>
          <a:p>
            <a:pPr>
              <a:lnSpc>
                <a:spcPct val="150000"/>
              </a:lnSpc>
            </a:pPr>
            <a:r>
              <a:rPr lang="en-US" sz="2000"/>
              <a:t> 15% evitam abrir envelopes bancário para evitar transtornos</a:t>
            </a:r>
          </a:p>
          <a:p>
            <a:pPr>
              <a:lnSpc>
                <a:spcPct val="150000"/>
              </a:lnSpc>
            </a:pPr>
            <a:r>
              <a:rPr lang="en-US" sz="2000"/>
              <a:t> 23% das mulheres tem fobia financeira</a:t>
            </a:r>
          </a:p>
          <a:p>
            <a:pPr>
              <a:lnSpc>
                <a:spcPct val="150000"/>
              </a:lnSpc>
            </a:pPr>
            <a:r>
              <a:rPr lang="en-US" sz="2000"/>
              <a:t> 18% dos homens sofrem do mesmo mal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900"/>
              <a:t>Fonte: Universidade de Cambridge – “Investment Phobia”</a:t>
            </a:r>
          </a:p>
        </p:txBody>
      </p:sp>
      <p:pic>
        <p:nvPicPr>
          <p:cNvPr id="483332" name="Picture 4" descr="tax_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62" y="2060575"/>
            <a:ext cx="5437553" cy="342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9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 cérebro tem peculiaridades que não ajudam muito</a:t>
            </a:r>
            <a:endParaRPr lang="pt-BR" sz="3200" i="1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b="1" smtClean="0"/>
              <a:t>11</a:t>
            </a:fld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1" y="2622176"/>
            <a:ext cx="1640541" cy="246081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07" y="2622175"/>
            <a:ext cx="1640541" cy="246081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787153" y="3442447"/>
            <a:ext cx="1788459" cy="5647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30 anos depois</a:t>
            </a:r>
            <a:endParaRPr lang="pt-BR" dirty="0"/>
          </a:p>
        </p:txBody>
      </p:sp>
      <p:sp>
        <p:nvSpPr>
          <p:cNvPr id="7" name="Curved Up Arrow 6"/>
          <p:cNvSpPr/>
          <p:nvPr/>
        </p:nvSpPr>
        <p:spPr>
          <a:xfrm>
            <a:off x="3724835" y="5567082"/>
            <a:ext cx="3792071" cy="892703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22% mais de poupança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Previdência Complementar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28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importância de se começar cedo!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96" y="2208628"/>
            <a:ext cx="6770606" cy="41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Previdência Complementar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28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importância de se começar cedo!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1" y="2190001"/>
            <a:ext cx="4702655" cy="28523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2" y="2189496"/>
            <a:ext cx="7809636" cy="4649482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0" y="5042322"/>
            <a:ext cx="4147902" cy="1782587"/>
          </a:xfrm>
          <a:prstGeom prst="wedgeEllipseCallout">
            <a:avLst>
              <a:gd name="adj1" fmla="val 65704"/>
              <a:gd name="adj2" fmla="val -230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Queda de 2% no juro real implica em dobrar o esforço de contribuição, ou trabalhar mais 18 anos para acumular a mesma reserva...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Razão alegada para a baixa poupança está fora do nosso controle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7052" y="5514331"/>
            <a:ext cx="11425766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845" lvl="4" indent="0">
              <a:spcBef>
                <a:spcPct val="20000"/>
              </a:spcBef>
              <a:buClr>
                <a:srgbClr val="777777"/>
              </a:buClr>
              <a:buNone/>
            </a:pPr>
            <a:r>
              <a:rPr lang="pt-BR" sz="1500" dirty="0" smtClean="0">
                <a:solidFill>
                  <a:srgbClr val="5F5F5F"/>
                </a:solidFill>
                <a:latin typeface="Arial" charset="0"/>
              </a:rPr>
              <a:t>    -   Outros				           18%</a:t>
            </a:r>
            <a:endParaRPr lang="pt-BR" sz="1500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1800" y="1930224"/>
            <a:ext cx="940858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 b="1" dirty="0">
                <a:solidFill>
                  <a:srgbClr val="5F5F5F"/>
                </a:solidFill>
              </a:rPr>
              <a:t>Mente do brasileiro de 40 a 49 anos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1799" y="6306495"/>
            <a:ext cx="3744384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000" b="1">
                <a:solidFill>
                  <a:srgbClr val="5F5F5F"/>
                </a:solidFill>
              </a:rPr>
              <a:t>Fonte: </a:t>
            </a:r>
            <a:r>
              <a:rPr lang="pt-BR" sz="1000">
                <a:solidFill>
                  <a:srgbClr val="5F5F5F"/>
                </a:solidFill>
              </a:rPr>
              <a:t>Oxford Institute of Ageing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27051" y="2248843"/>
            <a:ext cx="11137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777777"/>
              </a:buClr>
              <a:buFont typeface="Wingdings" pitchFamily="2" charset="2"/>
              <a:buChar char="§"/>
            </a:pPr>
            <a:r>
              <a:rPr lang="pt-BR" sz="2800" dirty="0">
                <a:solidFill>
                  <a:srgbClr val="5F5F5F"/>
                </a:solidFill>
              </a:rPr>
              <a:t> </a:t>
            </a:r>
            <a:r>
              <a:rPr lang="pt-BR" sz="2800" dirty="0" smtClean="0">
                <a:solidFill>
                  <a:srgbClr val="5F5F5F"/>
                </a:solidFill>
              </a:rPr>
              <a:t>Qual a principal razão para a baixa capacidade de poupar?</a:t>
            </a:r>
            <a:endParaRPr lang="pt-BR" sz="2800" b="1" dirty="0">
              <a:solidFill>
                <a:srgbClr val="5F5F5F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7051" y="3571232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smtClean="0">
                <a:solidFill>
                  <a:srgbClr val="5F5F5F"/>
                </a:solidFill>
              </a:rPr>
              <a:t> Não ganho o suficiente para poupar</a:t>
            </a:r>
            <a:r>
              <a:rPr lang="pt-BR" dirty="0">
                <a:solidFill>
                  <a:srgbClr val="5F5F5F"/>
                </a:solidFill>
              </a:rPr>
              <a:t>		</a:t>
            </a:r>
            <a:r>
              <a:rPr lang="pt-BR" dirty="0" smtClean="0">
                <a:solidFill>
                  <a:srgbClr val="5F5F5F"/>
                </a:solidFill>
              </a:rPr>
              <a:t>	45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27051" y="4218932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smtClean="0">
                <a:solidFill>
                  <a:srgbClr val="5F5F5F"/>
                </a:solidFill>
              </a:rPr>
              <a:t> Poupança é para quem é rico    	</a:t>
            </a:r>
            <a:r>
              <a:rPr lang="pt-BR" dirty="0">
                <a:solidFill>
                  <a:srgbClr val="5F5F5F"/>
                </a:solidFill>
              </a:rPr>
              <a:t>		</a:t>
            </a:r>
            <a:r>
              <a:rPr lang="pt-BR" dirty="0" smtClean="0">
                <a:solidFill>
                  <a:srgbClr val="5F5F5F"/>
                </a:solidFill>
              </a:rPr>
              <a:t>	22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27051" y="4866632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smtClean="0">
                <a:solidFill>
                  <a:srgbClr val="5F5F5F"/>
                </a:solidFill>
              </a:rPr>
              <a:t>Tenho dificuldade de controlar meus gastos</a:t>
            </a:r>
            <a:r>
              <a:rPr lang="pt-BR" dirty="0">
                <a:solidFill>
                  <a:srgbClr val="5F5F5F"/>
                </a:solidFill>
              </a:rPr>
              <a:t>	15%</a:t>
            </a:r>
          </a:p>
        </p:txBody>
      </p:sp>
      <p:pic>
        <p:nvPicPr>
          <p:cNvPr id="3074" name="Picture 2" descr="Photo: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23" y="4605883"/>
            <a:ext cx="1877851" cy="18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tock/Used with Permi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98" y="2663982"/>
            <a:ext cx="1896805" cy="18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1" y="1339577"/>
            <a:ext cx="11322050" cy="43338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desculpa verdadeira?</a:t>
            </a:r>
            <a:endParaRPr lang="pt-BR" dirty="0"/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431800" y="1149362"/>
            <a:ext cx="940858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25996"/>
            <a:ext cx="5244352" cy="3127540"/>
          </a:xfrm>
          <a:prstGeom prst="rect">
            <a:avLst/>
          </a:prstGeom>
        </p:spPr>
      </p:pic>
      <p:grpSp>
        <p:nvGrpSpPr>
          <p:cNvPr id="17" name="Grupo 7"/>
          <p:cNvGrpSpPr/>
          <p:nvPr/>
        </p:nvGrpSpPr>
        <p:grpSpPr>
          <a:xfrm>
            <a:off x="6092826" y="2289924"/>
            <a:ext cx="5509590" cy="2998034"/>
            <a:chOff x="2714224" y="2261908"/>
            <a:chExt cx="7544860" cy="4042410"/>
          </a:xfrm>
        </p:grpSpPr>
        <p:pic>
          <p:nvPicPr>
            <p:cNvPr id="18" name="Imagem 3"/>
            <p:cNvPicPr>
              <a:picLocks noChangeAspect="1"/>
            </p:cNvPicPr>
            <p:nvPr/>
          </p:nvPicPr>
          <p:blipFill rotWithShape="1">
            <a:blip r:embed="rId3"/>
            <a:srcRect l="4072" t="16808" r="1076"/>
            <a:stretch/>
          </p:blipFill>
          <p:spPr>
            <a:xfrm>
              <a:off x="2714224" y="2261908"/>
              <a:ext cx="7544860" cy="4042410"/>
            </a:xfrm>
            <a:prstGeom prst="rect">
              <a:avLst/>
            </a:prstGeom>
          </p:spPr>
        </p:pic>
        <p:pic>
          <p:nvPicPr>
            <p:cNvPr id="19" name="Imagem 8"/>
            <p:cNvPicPr>
              <a:picLocks noChangeAspect="1"/>
            </p:cNvPicPr>
            <p:nvPr/>
          </p:nvPicPr>
          <p:blipFill rotWithShape="1">
            <a:blip r:embed="rId3"/>
            <a:srcRect l="23044" r="16939" b="88632"/>
            <a:stretch/>
          </p:blipFill>
          <p:spPr>
            <a:xfrm>
              <a:off x="5241702" y="2424406"/>
              <a:ext cx="3979571" cy="460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1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524000" y="0"/>
            <a:chExt cx="9144000" cy="6858000"/>
          </a:xfrm>
        </p:grpSpPr>
        <p:pic>
          <p:nvPicPr>
            <p:cNvPr id="25602" name="Imagem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Imagem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Imagem 3"/>
            <p:cNvPicPr>
              <a:picLocks noChangeAspect="1"/>
            </p:cNvPicPr>
            <p:nvPr/>
          </p:nvPicPr>
          <p:blipFill>
            <a:blip r:embed="rId5" cstate="print"/>
            <a:srcRect r="68611" b="39999"/>
            <a:stretch>
              <a:fillRect/>
            </a:stretch>
          </p:blipFill>
          <p:spPr bwMode="auto">
            <a:xfrm>
              <a:off x="1524000" y="0"/>
              <a:ext cx="2870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Imagem 4"/>
            <p:cNvPicPr>
              <a:picLocks noChangeAspect="1"/>
            </p:cNvPicPr>
            <p:nvPr/>
          </p:nvPicPr>
          <p:blipFill>
            <a:blip r:embed="rId5" cstate="print"/>
            <a:srcRect l="48611" r="5278" b="67036"/>
            <a:stretch>
              <a:fillRect/>
            </a:stretch>
          </p:blipFill>
          <p:spPr bwMode="auto">
            <a:xfrm>
              <a:off x="5969000" y="0"/>
              <a:ext cx="4216400" cy="22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/>
            <a:srcRect l="23056" t="16481" r="64027" b="50000"/>
            <a:stretch>
              <a:fillRect/>
            </a:stretch>
          </p:blipFill>
          <p:spPr bwMode="auto">
            <a:xfrm>
              <a:off x="3632200" y="1130300"/>
              <a:ext cx="1181100" cy="229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/>
            <a:srcRect l="33888" t="21297" r="61945" b="54816"/>
            <a:stretch>
              <a:fillRect/>
            </a:stretch>
          </p:blipFill>
          <p:spPr bwMode="auto">
            <a:xfrm>
              <a:off x="4622800" y="1460500"/>
              <a:ext cx="3810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8" cstate="print"/>
            <a:srcRect l="37383" t="21707" r="24214" b="71811"/>
            <a:stretch>
              <a:fillRect/>
            </a:stretch>
          </p:blipFill>
          <p:spPr bwMode="auto">
            <a:xfrm>
              <a:off x="4943475" y="1460500"/>
              <a:ext cx="351155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/>
            <a:srcRect l="13750" t="55927" r="17778" b="37962"/>
            <a:stretch>
              <a:fillRect/>
            </a:stretch>
          </p:blipFill>
          <p:spPr bwMode="auto">
            <a:xfrm>
              <a:off x="2781300" y="3835400"/>
              <a:ext cx="6261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 cstate="print"/>
            <a:srcRect l="37383" t="28191" r="50803" b="61717"/>
            <a:stretch>
              <a:fillRect/>
            </a:stretch>
          </p:blipFill>
          <p:spPr bwMode="auto">
            <a:xfrm>
              <a:off x="4943475" y="1905000"/>
              <a:ext cx="1081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7" cstate="print"/>
            <a:srcRect l="37383" t="38283" r="23351" b="51624"/>
            <a:stretch>
              <a:fillRect/>
            </a:stretch>
          </p:blipFill>
          <p:spPr bwMode="auto">
            <a:xfrm>
              <a:off x="4943476" y="2597150"/>
              <a:ext cx="3590925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6" cstate="print"/>
            <a:srcRect l="11667" t="62038" r="44487" b="17223"/>
            <a:stretch>
              <a:fillRect/>
            </a:stretch>
          </p:blipFill>
          <p:spPr bwMode="auto">
            <a:xfrm>
              <a:off x="2590801" y="4254500"/>
              <a:ext cx="4010025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/>
            <a:srcRect l="55513" t="62038" r="38055" b="17223"/>
            <a:stretch>
              <a:fillRect/>
            </a:stretch>
          </p:blipFill>
          <p:spPr bwMode="auto">
            <a:xfrm>
              <a:off x="6600826" y="4254500"/>
              <a:ext cx="587375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6" cstate="print"/>
            <a:srcRect l="61667" t="62038" r="30415" b="17223"/>
            <a:stretch>
              <a:fillRect/>
            </a:stretch>
          </p:blipFill>
          <p:spPr bwMode="auto">
            <a:xfrm>
              <a:off x="7162800" y="4254500"/>
              <a:ext cx="7239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6" cstate="print"/>
            <a:srcRect l="69585" t="62038" r="26250" b="17223"/>
            <a:stretch>
              <a:fillRect/>
            </a:stretch>
          </p:blipFill>
          <p:spPr bwMode="auto">
            <a:xfrm>
              <a:off x="7886700" y="4254500"/>
              <a:ext cx="3810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6" cstate="print"/>
            <a:srcRect l="73750" t="62038" r="17776" b="17223"/>
            <a:stretch>
              <a:fillRect/>
            </a:stretch>
          </p:blipFill>
          <p:spPr bwMode="auto">
            <a:xfrm>
              <a:off x="8267700" y="4254500"/>
              <a:ext cx="7747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60367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524000" y="0"/>
            <a:chExt cx="9144000" cy="6858000"/>
          </a:xfrm>
        </p:grpSpPr>
        <p:pic>
          <p:nvPicPr>
            <p:cNvPr id="26626" name="Imagem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7" name="Imagem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Imagem 3"/>
            <p:cNvPicPr>
              <a:picLocks noChangeAspect="1"/>
            </p:cNvPicPr>
            <p:nvPr/>
          </p:nvPicPr>
          <p:blipFill>
            <a:blip r:embed="rId5" cstate="print"/>
            <a:srcRect r="68611" b="39999"/>
            <a:stretch>
              <a:fillRect/>
            </a:stretch>
          </p:blipFill>
          <p:spPr bwMode="auto">
            <a:xfrm>
              <a:off x="1524000" y="0"/>
              <a:ext cx="2870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Imagem 4"/>
            <p:cNvPicPr>
              <a:picLocks noChangeAspect="1"/>
            </p:cNvPicPr>
            <p:nvPr/>
          </p:nvPicPr>
          <p:blipFill>
            <a:blip r:embed="rId5" cstate="print"/>
            <a:srcRect l="48611" r="5278" b="67036"/>
            <a:stretch>
              <a:fillRect/>
            </a:stretch>
          </p:blipFill>
          <p:spPr bwMode="auto">
            <a:xfrm>
              <a:off x="5969000" y="0"/>
              <a:ext cx="4216400" cy="22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/>
            <a:srcRect l="23056" t="16481" r="64027" b="50000"/>
            <a:stretch>
              <a:fillRect/>
            </a:stretch>
          </p:blipFill>
          <p:spPr bwMode="auto">
            <a:xfrm>
              <a:off x="3632200" y="1130300"/>
              <a:ext cx="1181100" cy="229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/>
            <a:srcRect l="33888" t="21297" r="61945" b="54816"/>
            <a:stretch>
              <a:fillRect/>
            </a:stretch>
          </p:blipFill>
          <p:spPr bwMode="auto">
            <a:xfrm>
              <a:off x="4622800" y="1460500"/>
              <a:ext cx="3810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8" cstate="print"/>
            <a:srcRect l="37383" t="21707" r="24214" b="71811"/>
            <a:stretch>
              <a:fillRect/>
            </a:stretch>
          </p:blipFill>
          <p:spPr bwMode="auto">
            <a:xfrm>
              <a:off x="4943475" y="1460500"/>
              <a:ext cx="351155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/>
            <a:srcRect l="13750" t="55927" r="17778" b="37962"/>
            <a:stretch>
              <a:fillRect/>
            </a:stretch>
          </p:blipFill>
          <p:spPr bwMode="auto">
            <a:xfrm>
              <a:off x="2781300" y="3835400"/>
              <a:ext cx="6261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 cstate="print"/>
            <a:srcRect l="37383" t="28191" r="50803" b="61717"/>
            <a:stretch>
              <a:fillRect/>
            </a:stretch>
          </p:blipFill>
          <p:spPr bwMode="auto">
            <a:xfrm>
              <a:off x="4943475" y="2597150"/>
              <a:ext cx="1081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7" cstate="print"/>
            <a:srcRect l="37383" t="38283" r="23351" b="51624"/>
            <a:stretch>
              <a:fillRect/>
            </a:stretch>
          </p:blipFill>
          <p:spPr bwMode="auto">
            <a:xfrm>
              <a:off x="4943476" y="1976438"/>
              <a:ext cx="3590925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9" cstate="print"/>
            <a:srcRect l="19724" t="62038" r="50487" b="18982"/>
            <a:stretch>
              <a:fillRect/>
            </a:stretch>
          </p:blipFill>
          <p:spPr bwMode="auto">
            <a:xfrm>
              <a:off x="3327400" y="4254500"/>
              <a:ext cx="2724150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9" cstate="print"/>
            <a:srcRect l="55513" t="62038" r="36806" b="18982"/>
            <a:stretch>
              <a:fillRect/>
            </a:stretch>
          </p:blipFill>
          <p:spPr bwMode="auto">
            <a:xfrm>
              <a:off x="6600826" y="4254500"/>
              <a:ext cx="701675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9" cstate="print"/>
            <a:srcRect l="63194" t="62038" r="32083" b="18982"/>
            <a:stretch>
              <a:fillRect/>
            </a:stretch>
          </p:blipFill>
          <p:spPr bwMode="auto">
            <a:xfrm>
              <a:off x="7302500" y="4254500"/>
              <a:ext cx="431800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9" cstate="print"/>
            <a:srcRect l="49515" t="62038" r="44487" b="18982"/>
            <a:stretch>
              <a:fillRect/>
            </a:stretch>
          </p:blipFill>
          <p:spPr bwMode="auto">
            <a:xfrm>
              <a:off x="6051551" y="4254500"/>
              <a:ext cx="549275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6" cstate="print"/>
            <a:srcRect l="73750" t="62038" r="17776" b="17223"/>
            <a:stretch>
              <a:fillRect/>
            </a:stretch>
          </p:blipFill>
          <p:spPr bwMode="auto">
            <a:xfrm>
              <a:off x="7680325" y="4249738"/>
              <a:ext cx="7747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17948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 isso.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92172" y="3193367"/>
            <a:ext cx="5824025" cy="1941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600" dirty="0" smtClean="0"/>
              <a:t>Obrigado!</a:t>
            </a:r>
            <a:endParaRPr lang="pt-BR" sz="5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6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37418" y="4441422"/>
            <a:ext cx="3489353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C00000"/>
                </a:solidFill>
              </a:rPr>
              <a:t>a</a:t>
            </a:r>
            <a:r>
              <a:rPr lang="pt-BR" b="1" i="1" dirty="0" smtClean="0">
                <a:solidFill>
                  <a:srgbClr val="C00000"/>
                </a:solidFill>
              </a:rPr>
              <a:t>quiles.mosca@santanderam.com</a:t>
            </a:r>
            <a:endParaRPr lang="pt-BR" b="1" i="1" dirty="0">
              <a:solidFill>
                <a:srgbClr val="C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momento decisivo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Longevidade </a:t>
            </a:r>
            <a:r>
              <a:rPr lang="pt-BR" dirty="0"/>
              <a:t>no Brasil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Em </a:t>
            </a:r>
            <a:r>
              <a:rPr lang="pt-BR" dirty="0">
                <a:solidFill>
                  <a:srgbClr val="FF0000"/>
                </a:solidFill>
              </a:rPr>
              <a:t>1960</a:t>
            </a:r>
            <a:r>
              <a:rPr lang="pt-BR" dirty="0"/>
              <a:t> a expectativa ao nascer era de </a:t>
            </a:r>
            <a:r>
              <a:rPr lang="pt-BR" dirty="0" smtClean="0">
                <a:solidFill>
                  <a:srgbClr val="FF0000"/>
                </a:solidFill>
              </a:rPr>
              <a:t>55 </a:t>
            </a:r>
            <a:r>
              <a:rPr lang="pt-BR" dirty="0">
                <a:solidFill>
                  <a:srgbClr val="FF0000"/>
                </a:solidFill>
              </a:rPr>
              <a:t>anos</a:t>
            </a:r>
            <a:r>
              <a:rPr lang="pt-BR" dirty="0"/>
              <a:t>. </a:t>
            </a:r>
            <a:r>
              <a:rPr lang="pt-BR" dirty="0" smtClean="0"/>
              <a:t>Em </a:t>
            </a:r>
            <a:r>
              <a:rPr lang="pt-BR" dirty="0">
                <a:solidFill>
                  <a:srgbClr val="FF0000"/>
                </a:solidFill>
              </a:rPr>
              <a:t>2015</a:t>
            </a:r>
            <a:r>
              <a:rPr lang="pt-BR" dirty="0"/>
              <a:t> a expectativa de vida ao nascer é de </a:t>
            </a:r>
            <a:r>
              <a:rPr lang="pt-BR" dirty="0">
                <a:solidFill>
                  <a:srgbClr val="FF0000"/>
                </a:solidFill>
              </a:rPr>
              <a:t>75 anos</a:t>
            </a:r>
            <a:r>
              <a:rPr lang="pt-BR" dirty="0"/>
              <a:t>. </a:t>
            </a:r>
            <a:endParaRPr lang="pt-B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rgbClr val="FF0000"/>
                </a:solidFill>
              </a:rPr>
              <a:t> em </a:t>
            </a:r>
            <a:r>
              <a:rPr lang="pt-BR" sz="1800" dirty="0">
                <a:solidFill>
                  <a:srgbClr val="FF0000"/>
                </a:solidFill>
              </a:rPr>
              <a:t>55 anos </a:t>
            </a:r>
            <a:r>
              <a:rPr lang="pt-BR" sz="1800" dirty="0"/>
              <a:t>tivemos um </a:t>
            </a:r>
            <a:r>
              <a:rPr lang="pt-BR" sz="1800" dirty="0">
                <a:solidFill>
                  <a:srgbClr val="FF0000"/>
                </a:solidFill>
              </a:rPr>
              <a:t>aumento de </a:t>
            </a:r>
            <a:r>
              <a:rPr lang="pt-BR" sz="1800" dirty="0" smtClean="0">
                <a:solidFill>
                  <a:srgbClr val="FF0000"/>
                </a:solidFill>
              </a:rPr>
              <a:t>20 </a:t>
            </a:r>
            <a:r>
              <a:rPr lang="pt-BR" sz="1800" dirty="0">
                <a:solidFill>
                  <a:srgbClr val="FF0000"/>
                </a:solidFill>
              </a:rPr>
              <a:t>anos </a:t>
            </a:r>
            <a:r>
              <a:rPr lang="pt-BR" sz="1800" dirty="0"/>
              <a:t>na expectativa de vida.</a:t>
            </a:r>
          </a:p>
          <a:p>
            <a:pPr marL="0" indent="0">
              <a:buNone/>
            </a:pPr>
            <a:r>
              <a:rPr lang="pt-BR" dirty="0" smtClean="0"/>
              <a:t>Para o Centro </a:t>
            </a:r>
            <a:r>
              <a:rPr lang="pt-BR" dirty="0"/>
              <a:t>Internacional de </a:t>
            </a:r>
            <a:r>
              <a:rPr lang="pt-BR" dirty="0" smtClean="0"/>
              <a:t>Longevidade: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000" dirty="0" smtClean="0"/>
              <a:t>o </a:t>
            </a:r>
            <a:r>
              <a:rPr lang="pt-BR" sz="2000" dirty="0"/>
              <a:t>envelhecimento </a:t>
            </a:r>
            <a:r>
              <a:rPr lang="pt-BR" sz="2000" dirty="0" smtClean="0"/>
              <a:t>no Brasil acontece </a:t>
            </a:r>
            <a:r>
              <a:rPr lang="pt-BR" sz="2000" dirty="0"/>
              <a:t>na contramão da </a:t>
            </a:r>
            <a:r>
              <a:rPr lang="pt-BR" sz="2000" dirty="0" smtClean="0"/>
              <a:t>história...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smtClean="0"/>
              <a:t> nas </a:t>
            </a:r>
            <a:r>
              <a:rPr lang="pt-BR" sz="1800" dirty="0"/>
              <a:t>nações desenvolvidas a longevidade veio depois do enriquecimento do país.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smtClean="0"/>
              <a:t> o </a:t>
            </a:r>
            <a:r>
              <a:rPr lang="pt-BR" sz="1800" dirty="0"/>
              <a:t>resultado é que o </a:t>
            </a:r>
            <a:r>
              <a:rPr lang="pt-BR" sz="1800" dirty="0" smtClean="0"/>
              <a:t>“custo” de se atender uma </a:t>
            </a:r>
            <a:r>
              <a:rPr lang="pt-BR" sz="1800" dirty="0"/>
              <a:t>população formada por idosos </a:t>
            </a:r>
            <a:r>
              <a:rPr lang="pt-BR" sz="1800" dirty="0" smtClean="0"/>
              <a:t>deve sair </a:t>
            </a:r>
            <a:r>
              <a:rPr lang="pt-BR" sz="1800" dirty="0"/>
              <a:t>mais “caro” para o </a:t>
            </a:r>
            <a:r>
              <a:rPr lang="pt-BR" sz="1800" dirty="0" smtClean="0"/>
              <a:t>Brasil.</a:t>
            </a:r>
            <a:endParaRPr lang="pt-BR" sz="18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b="1" smtClean="0"/>
              <a:t>2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86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Previdência Complementar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28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Fica fácil entender...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3740" t="7175" r="38155" b="43529"/>
          <a:stretch/>
        </p:blipFill>
        <p:spPr>
          <a:xfrm>
            <a:off x="2347011" y="2181926"/>
            <a:ext cx="7123041" cy="4103810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2459943" y="3010485"/>
            <a:ext cx="930761" cy="8581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421951" y="5170685"/>
            <a:ext cx="613090" cy="5407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489982" y="5184753"/>
            <a:ext cx="1083414" cy="5407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6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Previdência Complementar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28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Fica fácil entender...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905" t="21395" r="9058" b="32643"/>
          <a:stretch/>
        </p:blipFill>
        <p:spPr>
          <a:xfrm>
            <a:off x="724485" y="2328051"/>
            <a:ext cx="10803989" cy="336217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245476" y="5125792"/>
            <a:ext cx="2408350" cy="772732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505243" y="3706096"/>
            <a:ext cx="1181686" cy="9784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2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1" y="1339577"/>
            <a:ext cx="11322050" cy="433387"/>
          </a:xfrm>
        </p:spPr>
        <p:txBody>
          <a:bodyPr>
            <a:normAutofit fontScale="90000"/>
          </a:bodyPr>
          <a:lstStyle/>
          <a:p>
            <a:r>
              <a:rPr lang="pt-BR" dirty="0"/>
              <a:t>Brasileiro é otimista com relação ao seu futuro financeiro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2" y="5326073"/>
            <a:ext cx="11425766" cy="30008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6725" lvl="4">
              <a:spcBef>
                <a:spcPct val="20000"/>
              </a:spcBef>
              <a:buClr>
                <a:srgbClr val="777777"/>
              </a:buClr>
              <a:buNone/>
            </a:pPr>
            <a:r>
              <a:rPr lang="pt-BR" sz="15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rPr>
              <a:t>    -  Outros</a:t>
            </a:r>
            <a:r>
              <a:rPr lang="pt-BR" sz="1500" b="1" kern="1200" dirty="0">
                <a:solidFill>
                  <a:srgbClr val="5F5F5F"/>
                </a:solidFill>
                <a:latin typeface="Arial" charset="0"/>
                <a:ea typeface="+mn-ea"/>
                <a:cs typeface="+mn-cs"/>
              </a:rPr>
              <a:t>			</a:t>
            </a:r>
            <a:r>
              <a:rPr lang="pt-BR" sz="1500" b="1" dirty="0">
                <a:solidFill>
                  <a:srgbClr val="5F5F5F"/>
                </a:solidFill>
                <a:latin typeface="Arial" charset="0"/>
              </a:rPr>
              <a:t>	 </a:t>
            </a:r>
            <a:r>
              <a:rPr lang="pt-BR" sz="1500" b="1" dirty="0" smtClean="0">
                <a:solidFill>
                  <a:srgbClr val="5F5F5F"/>
                </a:solidFill>
                <a:latin typeface="Arial" charset="0"/>
              </a:rPr>
              <a:t>          </a:t>
            </a:r>
            <a:r>
              <a:rPr lang="pt-BR" sz="15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rPr>
              <a:t>18</a:t>
            </a:r>
            <a:r>
              <a:rPr lang="pt-BR" sz="1500" b="1" kern="1200" dirty="0">
                <a:solidFill>
                  <a:srgbClr val="5F5F5F"/>
                </a:solidFill>
                <a:latin typeface="Arial" charset="0"/>
                <a:ea typeface="+mn-ea"/>
                <a:cs typeface="+mn-cs"/>
              </a:rPr>
              <a:t>%</a:t>
            </a:r>
          </a:p>
        </p:txBody>
      </p:sp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431800" y="1741966"/>
            <a:ext cx="940858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 b="1" dirty="0">
                <a:solidFill>
                  <a:srgbClr val="5F5F5F"/>
                </a:solidFill>
              </a:rPr>
              <a:t>Mente do brasileiro de 40 a 49 anos </a:t>
            </a:r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431800" y="1149362"/>
            <a:ext cx="940858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431799" y="6118237"/>
            <a:ext cx="3744384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000" b="1">
                <a:solidFill>
                  <a:srgbClr val="5F5F5F"/>
                </a:solidFill>
              </a:rPr>
              <a:t>Fonte: </a:t>
            </a:r>
            <a:r>
              <a:rPr lang="pt-BR" sz="1000">
                <a:solidFill>
                  <a:srgbClr val="5F5F5F"/>
                </a:solidFill>
              </a:rPr>
              <a:t>Oxford Institute of Ageing</a:t>
            </a: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527051" y="2060585"/>
            <a:ext cx="11137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777777"/>
              </a:buClr>
              <a:buFont typeface="Wingdings" pitchFamily="2" charset="2"/>
              <a:buChar char="§"/>
            </a:pPr>
            <a:r>
              <a:rPr lang="pt-BR" sz="2800">
                <a:solidFill>
                  <a:srgbClr val="5F5F5F"/>
                </a:solidFill>
              </a:rPr>
              <a:t> Você está aguardando ansiosamente sua aposentadoria ?</a:t>
            </a:r>
            <a:endParaRPr lang="pt-BR" sz="2800" b="1">
              <a:solidFill>
                <a:srgbClr val="5F5F5F"/>
              </a:solidFill>
            </a:endParaRPr>
          </a:p>
        </p:txBody>
      </p:sp>
      <p:sp>
        <p:nvSpPr>
          <p:cNvPr id="652297" name="Text Box 9"/>
          <p:cNvSpPr txBox="1">
            <a:spLocks noChangeArrowheads="1"/>
          </p:cNvSpPr>
          <p:nvPr/>
        </p:nvSpPr>
        <p:spPr bwMode="auto">
          <a:xfrm>
            <a:off x="527051" y="3382974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Na realidade, não pensei a respeito		</a:t>
            </a:r>
            <a:r>
              <a:rPr lang="pt-BR" dirty="0" smtClean="0">
                <a:solidFill>
                  <a:srgbClr val="5F5F5F"/>
                </a:solidFill>
              </a:rPr>
              <a:t>	45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2298" name="Text Box 10"/>
          <p:cNvSpPr txBox="1">
            <a:spLocks noChangeArrowheads="1"/>
          </p:cNvSpPr>
          <p:nvPr/>
        </p:nvSpPr>
        <p:spPr bwMode="auto">
          <a:xfrm>
            <a:off x="527051" y="4030674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Sim, ficarei feliz ao me aposentar		</a:t>
            </a:r>
            <a:r>
              <a:rPr lang="pt-BR" dirty="0" smtClean="0">
                <a:solidFill>
                  <a:srgbClr val="5F5F5F"/>
                </a:solidFill>
              </a:rPr>
              <a:t>	22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2299" name="Text Box 11"/>
          <p:cNvSpPr txBox="1">
            <a:spLocks noChangeArrowheads="1"/>
          </p:cNvSpPr>
          <p:nvPr/>
        </p:nvSpPr>
        <p:spPr bwMode="auto">
          <a:xfrm>
            <a:off x="527051" y="4678374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Não estou apreensivo ou detestando a idéia	15%</a:t>
            </a:r>
          </a:p>
        </p:txBody>
      </p:sp>
    </p:spTree>
    <p:extLst>
      <p:ext uri="{BB962C8B-B14F-4D97-AF65-F5344CB8AC3E}">
        <p14:creationId xmlns:p14="http://schemas.microsoft.com/office/powerpoint/2010/main" val="7488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build="p"/>
      <p:bldP spid="652294" grpId="0"/>
      <p:bldP spid="652296" grpId="0"/>
      <p:bldP spid="652297" grpId="0"/>
      <p:bldP spid="652298" grpId="0"/>
      <p:bldP spid="6522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1" y="1359807"/>
            <a:ext cx="11322050" cy="433387"/>
          </a:xfrm>
        </p:spPr>
        <p:txBody>
          <a:bodyPr>
            <a:normAutofit fontScale="90000"/>
          </a:bodyPr>
          <a:lstStyle/>
          <a:p>
            <a:r>
              <a:rPr lang="pt-BR" dirty="0"/>
              <a:t>Brasileiro é otimista com relação ao seu futuro financeiro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1843089"/>
            <a:ext cx="11425766" cy="2090737"/>
          </a:xfrm>
        </p:spPr>
        <p:txBody>
          <a:bodyPr/>
          <a:lstStyle/>
          <a:p>
            <a:endParaRPr lang="pt-BR" sz="1800">
              <a:solidFill>
                <a:srgbClr val="5F5F5F"/>
              </a:solidFill>
            </a:endParaRPr>
          </a:p>
          <a:p>
            <a:pPr lvl="1"/>
            <a:endParaRPr lang="pt-BR" sz="1800">
              <a:solidFill>
                <a:srgbClr val="5F5F5F"/>
              </a:solidFill>
            </a:endParaRPr>
          </a:p>
          <a:p>
            <a:pPr lvl="1"/>
            <a:endParaRPr lang="pt-BR" sz="1800">
              <a:solidFill>
                <a:srgbClr val="5F5F5F"/>
              </a:solidFill>
            </a:endParaRPr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431800" y="1770932"/>
            <a:ext cx="940858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 b="1" dirty="0">
                <a:solidFill>
                  <a:srgbClr val="5F5F5F"/>
                </a:solidFill>
              </a:rPr>
              <a:t>Mente do brasileiro de 40 a 49 anos 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431800" y="182187"/>
            <a:ext cx="940858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431799" y="5661027"/>
            <a:ext cx="3744384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000" b="1">
                <a:solidFill>
                  <a:srgbClr val="5F5F5F"/>
                </a:solidFill>
              </a:rPr>
              <a:t>Fonte: </a:t>
            </a:r>
            <a:r>
              <a:rPr lang="pt-BR" sz="1000">
                <a:solidFill>
                  <a:srgbClr val="5F5F5F"/>
                </a:solidFill>
              </a:rPr>
              <a:t>Oxford Institute of Ageing</a:t>
            </a:r>
          </a:p>
        </p:txBody>
      </p:sp>
      <p:sp>
        <p:nvSpPr>
          <p:cNvPr id="656391" name="Rectangle 7"/>
          <p:cNvSpPr>
            <a:spLocks noChangeArrowheads="1"/>
          </p:cNvSpPr>
          <p:nvPr/>
        </p:nvSpPr>
        <p:spPr bwMode="auto">
          <a:xfrm>
            <a:off x="527052" y="5115793"/>
            <a:ext cx="1142576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</a:pPr>
            <a:r>
              <a:rPr lang="pt-BR" dirty="0" smtClean="0">
                <a:solidFill>
                  <a:srgbClr val="5F5F5F"/>
                </a:solidFill>
              </a:rPr>
              <a:t>- Não </a:t>
            </a:r>
            <a:r>
              <a:rPr lang="pt-BR" dirty="0">
                <a:solidFill>
                  <a:srgbClr val="5F5F5F"/>
                </a:solidFill>
              </a:rPr>
              <a:t>sei ou não penso a respeito		</a:t>
            </a:r>
            <a:r>
              <a:rPr lang="pt-BR" dirty="0" smtClean="0">
                <a:solidFill>
                  <a:srgbClr val="5F5F5F"/>
                </a:solidFill>
              </a:rPr>
              <a:t>17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527051" y="2209081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777777"/>
              </a:buClr>
              <a:buFont typeface="Wingdings" pitchFamily="2" charset="2"/>
              <a:buChar char="§"/>
            </a:pPr>
            <a:r>
              <a:rPr lang="pt-BR">
                <a:solidFill>
                  <a:srgbClr val="5F5F5F"/>
                </a:solidFill>
              </a:rPr>
              <a:t> Qual padrão de vida espera na aposentadoria ?</a:t>
            </a:r>
            <a:endParaRPr lang="pt-BR" sz="2800">
              <a:solidFill>
                <a:srgbClr val="5F5F5F"/>
              </a:solidFill>
            </a:endParaRPr>
          </a:p>
        </p:txBody>
      </p:sp>
      <p:sp>
        <p:nvSpPr>
          <p:cNvPr id="656393" name="Text Box 9"/>
          <p:cNvSpPr txBox="1">
            <a:spLocks noChangeArrowheads="1"/>
          </p:cNvSpPr>
          <p:nvPr/>
        </p:nvSpPr>
        <p:spPr bwMode="auto">
          <a:xfrm>
            <a:off x="527051" y="3264769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>
                <a:solidFill>
                  <a:srgbClr val="5F5F5F"/>
                </a:solidFill>
              </a:rPr>
              <a:t> Melhor que o atual				32%</a:t>
            </a:r>
          </a:p>
        </p:txBody>
      </p:sp>
      <p:sp>
        <p:nvSpPr>
          <p:cNvPr id="656394" name="Text Box 10"/>
          <p:cNvSpPr txBox="1">
            <a:spLocks noChangeArrowheads="1"/>
          </p:cNvSpPr>
          <p:nvPr/>
        </p:nvSpPr>
        <p:spPr bwMode="auto">
          <a:xfrm>
            <a:off x="527051" y="3891831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>
                <a:solidFill>
                  <a:srgbClr val="5F5F5F"/>
                </a:solidFill>
              </a:rPr>
              <a:t> Mais ou menos o mesmo			30%</a:t>
            </a:r>
          </a:p>
        </p:txBody>
      </p:sp>
      <p:sp>
        <p:nvSpPr>
          <p:cNvPr id="656395" name="Text Box 11"/>
          <p:cNvSpPr txBox="1">
            <a:spLocks noChangeArrowheads="1"/>
          </p:cNvSpPr>
          <p:nvPr/>
        </p:nvSpPr>
        <p:spPr bwMode="auto">
          <a:xfrm>
            <a:off x="527051" y="4539531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Pior que o atual				</a:t>
            </a:r>
            <a:r>
              <a:rPr lang="pt-BR" dirty="0" smtClean="0">
                <a:solidFill>
                  <a:srgbClr val="5F5F5F"/>
                </a:solidFill>
              </a:rPr>
              <a:t>	21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455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0" grpId="0"/>
      <p:bldP spid="656391" grpId="0" build="p"/>
      <p:bldP spid="656392" grpId="0"/>
      <p:bldP spid="656393" grpId="0"/>
      <p:bldP spid="656394" grpId="0"/>
      <p:bldP spid="656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2" y="1423088"/>
            <a:ext cx="11322049" cy="409575"/>
          </a:xfrm>
        </p:spPr>
        <p:txBody>
          <a:bodyPr>
            <a:normAutofit fontScale="90000"/>
          </a:bodyPr>
          <a:lstStyle/>
          <a:p>
            <a:r>
              <a:rPr lang="pt-BR" dirty="0"/>
              <a:t>Brasileiro é otimista com relação ao seu futuro financeiro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431800" y="1929185"/>
            <a:ext cx="940858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 b="1" dirty="0">
                <a:solidFill>
                  <a:srgbClr val="5F5F5F"/>
                </a:solidFill>
              </a:rPr>
              <a:t>Mente do brasileiro de 40 a 49 anos 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431799" y="6266142"/>
            <a:ext cx="3744384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000" b="1">
                <a:solidFill>
                  <a:srgbClr val="5F5F5F"/>
                </a:solidFill>
              </a:rPr>
              <a:t>Fonte: </a:t>
            </a:r>
            <a:r>
              <a:rPr lang="pt-BR" sz="1000">
                <a:solidFill>
                  <a:srgbClr val="5F5F5F"/>
                </a:solidFill>
              </a:rPr>
              <a:t>Oxford Institute of Ageing</a:t>
            </a: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527052" y="5468000"/>
            <a:ext cx="1142576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Não sei					</a:t>
            </a:r>
            <a:r>
              <a:rPr lang="pt-BR" dirty="0" smtClean="0">
                <a:solidFill>
                  <a:srgbClr val="5F5F5F"/>
                </a:solidFill>
              </a:rPr>
              <a:t>		5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527051" y="2489851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777777"/>
              </a:buClr>
              <a:buFont typeface="Wingdings" pitchFamily="2" charset="2"/>
              <a:buChar char="§"/>
            </a:pPr>
            <a:r>
              <a:rPr lang="pt-BR">
                <a:solidFill>
                  <a:srgbClr val="5F5F5F"/>
                </a:solidFill>
              </a:rPr>
              <a:t> Você se preocupa em conseguir sobreviver financeiramente na aposentadoria ?</a:t>
            </a:r>
          </a:p>
        </p:txBody>
      </p:sp>
      <p:sp>
        <p:nvSpPr>
          <p:cNvPr id="653321" name="Text Box 9"/>
          <p:cNvSpPr txBox="1">
            <a:spLocks noChangeArrowheads="1"/>
          </p:cNvSpPr>
          <p:nvPr/>
        </p:nvSpPr>
        <p:spPr bwMode="auto">
          <a:xfrm>
            <a:off x="527051" y="3524901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Não estou preocupado			</a:t>
            </a:r>
            <a:r>
              <a:rPr lang="pt-BR" dirty="0" smtClean="0">
                <a:solidFill>
                  <a:srgbClr val="5F5F5F"/>
                </a:solidFill>
              </a:rPr>
              <a:t>	48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527051" y="4172600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>
                <a:solidFill>
                  <a:srgbClr val="5F5F5F"/>
                </a:solidFill>
              </a:rPr>
              <a:t> Sim, me preocupo, mas não muito		28%</a:t>
            </a:r>
          </a:p>
        </p:txBody>
      </p:sp>
      <p:sp>
        <p:nvSpPr>
          <p:cNvPr id="653323" name="Text Box 11"/>
          <p:cNvSpPr txBox="1">
            <a:spLocks noChangeArrowheads="1"/>
          </p:cNvSpPr>
          <p:nvPr/>
        </p:nvSpPr>
        <p:spPr bwMode="auto">
          <a:xfrm>
            <a:off x="527051" y="4820300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Sim, me preocupo				</a:t>
            </a:r>
            <a:r>
              <a:rPr lang="pt-BR" dirty="0" smtClean="0">
                <a:solidFill>
                  <a:srgbClr val="5F5F5F"/>
                </a:solidFill>
              </a:rPr>
              <a:t>	19</a:t>
            </a:r>
            <a:r>
              <a:rPr lang="pt-BR" dirty="0">
                <a:solidFill>
                  <a:srgbClr val="5F5F5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745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8" grpId="0"/>
      <p:bldP spid="653319" grpId="0" build="p"/>
      <p:bldP spid="653320" grpId="0"/>
      <p:bldP spid="653321" grpId="0"/>
      <p:bldP spid="653322" grpId="0"/>
      <p:bldP spid="653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2" y="1414051"/>
            <a:ext cx="11322049" cy="409575"/>
          </a:xfrm>
        </p:spPr>
        <p:txBody>
          <a:bodyPr>
            <a:normAutofit fontScale="90000"/>
          </a:bodyPr>
          <a:lstStyle/>
          <a:p>
            <a:r>
              <a:rPr lang="pt-BR" dirty="0"/>
              <a:t>Brasileiro é otimista com relação ao seu futuro financeiro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431800" y="1728507"/>
            <a:ext cx="940858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 b="1" dirty="0">
                <a:solidFill>
                  <a:srgbClr val="5F5F5F"/>
                </a:solidFill>
              </a:rPr>
              <a:t>Mente do brasileiro de 40 a 49 anos </a:t>
            </a: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431800" y="692152"/>
            <a:ext cx="940858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431799" y="6170332"/>
            <a:ext cx="3744384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000" b="1">
                <a:solidFill>
                  <a:srgbClr val="5F5F5F"/>
                </a:solidFill>
              </a:rPr>
              <a:t>Fonte: </a:t>
            </a:r>
            <a:r>
              <a:rPr lang="pt-BR" sz="1000">
                <a:solidFill>
                  <a:srgbClr val="5F5F5F"/>
                </a:solidFill>
              </a:rPr>
              <a:t>Oxford Institute of Ageing</a:t>
            </a: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527052" y="5551205"/>
            <a:ext cx="1142576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</a:pPr>
            <a:r>
              <a:rPr lang="pt-BR" dirty="0" smtClean="0">
                <a:solidFill>
                  <a:srgbClr val="5F5F5F"/>
                </a:solidFill>
              </a:rPr>
              <a:t>- Empregador</a:t>
            </a:r>
            <a:r>
              <a:rPr lang="pt-BR" dirty="0">
                <a:solidFill>
                  <a:srgbClr val="5F5F5F"/>
                </a:solidFill>
              </a:rPr>
              <a:t>			</a:t>
            </a:r>
            <a:r>
              <a:rPr lang="pt-BR" dirty="0" smtClean="0">
                <a:solidFill>
                  <a:srgbClr val="5F5F5F"/>
                </a:solidFill>
              </a:rPr>
              <a:t>	2,0</a:t>
            </a:r>
            <a:endParaRPr lang="pt-BR" dirty="0">
              <a:solidFill>
                <a:srgbClr val="5F5F5F"/>
              </a:solidFill>
            </a:endParaRPr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719668" y="2239306"/>
            <a:ext cx="11137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777777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5F5F5F"/>
                </a:solidFill>
              </a:rPr>
              <a:t> Numa escala de 1, menos importante, a 4, mais importante, qual a principal fonte de renda esperada na aposentadoria ?</a:t>
            </a:r>
          </a:p>
        </p:txBody>
      </p:sp>
      <p:sp>
        <p:nvSpPr>
          <p:cNvPr id="654345" name="Text Box 9"/>
          <p:cNvSpPr txBox="1">
            <a:spLocks noChangeArrowheads="1"/>
          </p:cNvSpPr>
          <p:nvPr/>
        </p:nvSpPr>
        <p:spPr bwMode="auto">
          <a:xfrm>
            <a:off x="527051" y="3608106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Governo			</a:t>
            </a:r>
            <a:r>
              <a:rPr lang="pt-BR" dirty="0" smtClean="0">
                <a:solidFill>
                  <a:srgbClr val="5F5F5F"/>
                </a:solidFill>
              </a:rPr>
              <a:t>	3,2</a:t>
            </a:r>
            <a:endParaRPr lang="pt-BR" dirty="0">
              <a:solidFill>
                <a:srgbClr val="5F5F5F"/>
              </a:solidFill>
            </a:endParaRPr>
          </a:p>
        </p:txBody>
      </p:sp>
      <p:sp>
        <p:nvSpPr>
          <p:cNvPr id="654346" name="Text Box 10"/>
          <p:cNvSpPr txBox="1">
            <a:spLocks noChangeArrowheads="1"/>
          </p:cNvSpPr>
          <p:nvPr/>
        </p:nvSpPr>
        <p:spPr bwMode="auto">
          <a:xfrm>
            <a:off x="527051" y="4255806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Você				</a:t>
            </a:r>
            <a:r>
              <a:rPr lang="pt-BR" dirty="0" smtClean="0">
                <a:solidFill>
                  <a:srgbClr val="5F5F5F"/>
                </a:solidFill>
              </a:rPr>
              <a:t>	2,6</a:t>
            </a:r>
            <a:endParaRPr lang="pt-BR" dirty="0">
              <a:solidFill>
                <a:srgbClr val="5F5F5F"/>
              </a:solidFill>
            </a:endParaRPr>
          </a:p>
        </p:txBody>
      </p:sp>
      <p:sp>
        <p:nvSpPr>
          <p:cNvPr id="654347" name="Text Box 11"/>
          <p:cNvSpPr txBox="1">
            <a:spLocks noChangeArrowheads="1"/>
          </p:cNvSpPr>
          <p:nvPr/>
        </p:nvSpPr>
        <p:spPr bwMode="auto">
          <a:xfrm>
            <a:off x="527051" y="4903506"/>
            <a:ext cx="11137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dirty="0">
                <a:solidFill>
                  <a:srgbClr val="5F5F5F"/>
                </a:solidFill>
              </a:rPr>
              <a:t> Família				</a:t>
            </a:r>
            <a:r>
              <a:rPr lang="pt-BR" dirty="0" smtClean="0">
                <a:solidFill>
                  <a:srgbClr val="5F5F5F"/>
                </a:solidFill>
              </a:rPr>
              <a:t>	2,2</a:t>
            </a:r>
            <a:endParaRPr lang="pt-BR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2" grpId="0"/>
      <p:bldP spid="654343" grpId="0" build="p"/>
      <p:bldP spid="654344" grpId="0"/>
      <p:bldP spid="654345" grpId="0"/>
      <p:bldP spid="654346" grpId="0"/>
      <p:bldP spid="6543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2" y="1392328"/>
            <a:ext cx="11322049" cy="409575"/>
          </a:xfrm>
        </p:spPr>
        <p:txBody>
          <a:bodyPr>
            <a:normAutofit fontScale="90000"/>
          </a:bodyPr>
          <a:lstStyle/>
          <a:p>
            <a:r>
              <a:rPr lang="pt-BR" dirty="0"/>
              <a:t>Brasileiro é otimista com relação ao seu futuro financeiro</a:t>
            </a: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31800" y="1973822"/>
            <a:ext cx="940858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 b="1" dirty="0">
                <a:solidFill>
                  <a:srgbClr val="5F5F5F"/>
                </a:solidFill>
              </a:rPr>
              <a:t>Mente do brasileiro de 40 a 49 anos </a:t>
            </a:r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431799" y="6385484"/>
            <a:ext cx="3744384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000" b="1">
                <a:solidFill>
                  <a:srgbClr val="5F5F5F"/>
                </a:solidFill>
              </a:rPr>
              <a:t>Fonte: </a:t>
            </a:r>
            <a:r>
              <a:rPr lang="pt-BR" sz="1000">
                <a:solidFill>
                  <a:srgbClr val="5F5F5F"/>
                </a:solidFill>
              </a:rPr>
              <a:t>Oxford Institute of Ageing</a:t>
            </a:r>
          </a:p>
        </p:txBody>
      </p:sp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433918" y="4140758"/>
            <a:ext cx="1132628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 dirty="0">
                <a:solidFill>
                  <a:srgbClr val="5F5F5F"/>
                </a:solidFill>
              </a:rPr>
              <a:t>Maneira de lidar com comunidade	</a:t>
            </a:r>
            <a:r>
              <a:rPr lang="pt-BR" sz="1600" dirty="0" smtClean="0">
                <a:solidFill>
                  <a:srgbClr val="5F5F5F"/>
                </a:solidFill>
              </a:rPr>
              <a:t>	9</a:t>
            </a:r>
            <a:r>
              <a:rPr lang="pt-BR" sz="1600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624418" y="2391333"/>
            <a:ext cx="1104053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777777"/>
              </a:buClr>
              <a:buFont typeface="Wingdings" pitchFamily="2" charset="2"/>
              <a:buChar char="§"/>
            </a:pPr>
            <a:r>
              <a:rPr lang="pt-BR" sz="1800">
                <a:solidFill>
                  <a:srgbClr val="5F5F5F"/>
                </a:solidFill>
              </a:rPr>
              <a:t> O que você gostaria de deixar para seus herdeiros?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431801" y="2796145"/>
            <a:ext cx="1104053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>
                <a:solidFill>
                  <a:srgbClr val="5F5F5F"/>
                </a:solidFill>
              </a:rPr>
              <a:t>   Conhecimento					51%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431801" y="3227945"/>
            <a:ext cx="1104053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 dirty="0">
                <a:solidFill>
                  <a:srgbClr val="5F5F5F"/>
                </a:solidFill>
              </a:rPr>
              <a:t>   Propriedades					</a:t>
            </a:r>
            <a:r>
              <a:rPr lang="pt-BR" sz="1600" dirty="0" smtClean="0">
                <a:solidFill>
                  <a:srgbClr val="5F5F5F"/>
                </a:solidFill>
              </a:rPr>
              <a:t>	15</a:t>
            </a:r>
            <a:r>
              <a:rPr lang="pt-BR" sz="1600" dirty="0">
                <a:solidFill>
                  <a:srgbClr val="5F5F5F"/>
                </a:solidFill>
              </a:rPr>
              <a:t>%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431801" y="3707370"/>
            <a:ext cx="1104053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>
                <a:solidFill>
                  <a:srgbClr val="5F5F5F"/>
                </a:solidFill>
              </a:rPr>
              <a:t>   Senso de humor					10%</a:t>
            </a:r>
          </a:p>
        </p:txBody>
      </p:sp>
      <p:sp>
        <p:nvSpPr>
          <p:cNvPr id="657420" name="Rectangle 12"/>
          <p:cNvSpPr>
            <a:spLocks noChangeArrowheads="1"/>
          </p:cNvSpPr>
          <p:nvPr/>
        </p:nvSpPr>
        <p:spPr bwMode="auto">
          <a:xfrm>
            <a:off x="431801" y="4572560"/>
            <a:ext cx="1132628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>
                <a:solidFill>
                  <a:srgbClr val="5F5F5F"/>
                </a:solidFill>
              </a:rPr>
              <a:t>Religião						8%</a:t>
            </a:r>
          </a:p>
        </p:txBody>
      </p:sp>
      <p:sp>
        <p:nvSpPr>
          <p:cNvPr id="657421" name="Rectangle 13"/>
          <p:cNvSpPr>
            <a:spLocks noChangeArrowheads="1"/>
          </p:cNvSpPr>
          <p:nvPr/>
        </p:nvSpPr>
        <p:spPr bwMode="auto">
          <a:xfrm>
            <a:off x="431801" y="5047222"/>
            <a:ext cx="1132628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>
                <a:solidFill>
                  <a:srgbClr val="5F5F5F"/>
                </a:solidFill>
              </a:rPr>
              <a:t>Dinheiro						6%</a:t>
            </a:r>
          </a:p>
        </p:txBody>
      </p:sp>
      <p:sp>
        <p:nvSpPr>
          <p:cNvPr id="657423" name="Rectangle 15"/>
          <p:cNvSpPr>
            <a:spLocks noChangeArrowheads="1"/>
          </p:cNvSpPr>
          <p:nvPr/>
        </p:nvSpPr>
        <p:spPr bwMode="auto">
          <a:xfrm>
            <a:off x="433918" y="5479022"/>
            <a:ext cx="1132628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8350" lvl="1" indent="-285750" algn="l">
              <a:spcBef>
                <a:spcPct val="20000"/>
              </a:spcBef>
              <a:buClr>
                <a:srgbClr val="777777"/>
              </a:buClr>
              <a:buFontTx/>
              <a:buChar char="–"/>
            </a:pPr>
            <a:r>
              <a:rPr lang="pt-BR" sz="1600" dirty="0">
                <a:solidFill>
                  <a:srgbClr val="5F5F5F"/>
                </a:solidFill>
              </a:rPr>
              <a:t>Negócio ou carreira				</a:t>
            </a:r>
            <a:r>
              <a:rPr lang="pt-BR" sz="1600" dirty="0" smtClean="0">
                <a:solidFill>
                  <a:srgbClr val="5F5F5F"/>
                </a:solidFill>
              </a:rPr>
              <a:t>1</a:t>
            </a:r>
            <a:r>
              <a:rPr lang="pt-BR" sz="1600" dirty="0">
                <a:solidFill>
                  <a:srgbClr val="5F5F5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338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4" grpId="0"/>
      <p:bldP spid="657415" grpId="0" build="p"/>
      <p:bldP spid="657416" grpId="0"/>
      <p:bldP spid="657417" grpId="0"/>
      <p:bldP spid="657418" grpId="0"/>
      <p:bldP spid="657419" grpId="0"/>
      <p:bldP spid="657420" grpId="0" build="p"/>
      <p:bldP spid="657421" grpId="0" build="p"/>
      <p:bldP spid="657423" grpId="0" build="p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970</TotalTime>
  <Words>617</Words>
  <Application>Microsoft Office PowerPoint</Application>
  <PresentationFormat>Widescreen</PresentationFormat>
  <Paragraphs>102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Retrospectiva</vt:lpstr>
      <vt:lpstr>Previdência  Desafio demográfico, seus impactos financeiros e mudança de comportamento</vt:lpstr>
      <vt:lpstr>Um momento decisivo</vt:lpstr>
      <vt:lpstr>Previdência Complementar</vt:lpstr>
      <vt:lpstr>Previdência Complementar</vt:lpstr>
      <vt:lpstr>Brasileiro é otimista com relação ao seu futuro financeiro</vt:lpstr>
      <vt:lpstr>Brasileiro é otimista com relação ao seu futuro financeiro</vt:lpstr>
      <vt:lpstr>Brasileiro é otimista com relação ao seu futuro financeiro</vt:lpstr>
      <vt:lpstr>Brasileiro é otimista com relação ao seu futuro financeiro</vt:lpstr>
      <vt:lpstr>Brasileiro é otimista com relação ao seu futuro financeiro</vt:lpstr>
      <vt:lpstr>A difícil relação com o dinheiro</vt:lpstr>
      <vt:lpstr>O cérebro tem peculiaridades que não ajudam muito</vt:lpstr>
      <vt:lpstr>Previdência Complementar</vt:lpstr>
      <vt:lpstr>Previdência Complementar</vt:lpstr>
      <vt:lpstr>Razão alegada para a baixa poupança está fora do nosso controle</vt:lpstr>
      <vt:lpstr>A desculpa verdadeira?</vt:lpstr>
      <vt:lpstr>PowerPoint Presentation</vt:lpstr>
      <vt:lpstr>PowerPoint Presentation</vt:lpstr>
      <vt:lpstr>É isso.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Complementar</dc:title>
  <dc:creator>Daniel Lima</dc:creator>
  <cp:lastModifiedBy>Aquiles Do Lago Salvador Mosca</cp:lastModifiedBy>
  <cp:revision>103</cp:revision>
  <cp:lastPrinted>2016-08-01T13:30:04Z</cp:lastPrinted>
  <dcterms:created xsi:type="dcterms:W3CDTF">2016-05-19T00:27:05Z</dcterms:created>
  <dcterms:modified xsi:type="dcterms:W3CDTF">2017-06-21T11:35:44Z</dcterms:modified>
</cp:coreProperties>
</file>